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3"/>
  </p:notesMasterIdLst>
  <p:sldIdLst>
    <p:sldId id="480" r:id="rId3"/>
    <p:sldId id="592" r:id="rId4"/>
    <p:sldId id="594" r:id="rId5"/>
    <p:sldId id="613" r:id="rId6"/>
    <p:sldId id="645" r:id="rId7"/>
    <p:sldId id="620" r:id="rId8"/>
    <p:sldId id="614" r:id="rId9"/>
    <p:sldId id="615" r:id="rId10"/>
    <p:sldId id="616" r:id="rId11"/>
    <p:sldId id="617" r:id="rId12"/>
    <p:sldId id="618" r:id="rId13"/>
    <p:sldId id="619" r:id="rId14"/>
    <p:sldId id="624" r:id="rId15"/>
    <p:sldId id="646" r:id="rId16"/>
    <p:sldId id="647" r:id="rId17"/>
    <p:sldId id="649" r:id="rId18"/>
    <p:sldId id="650" r:id="rId19"/>
    <p:sldId id="651" r:id="rId20"/>
    <p:sldId id="652" r:id="rId21"/>
    <p:sldId id="653" r:id="rId22"/>
    <p:sldId id="654" r:id="rId23"/>
    <p:sldId id="621" r:id="rId24"/>
    <p:sldId id="658" r:id="rId25"/>
    <p:sldId id="659" r:id="rId26"/>
    <p:sldId id="660" r:id="rId27"/>
    <p:sldId id="661" r:id="rId28"/>
    <p:sldId id="656" r:id="rId29"/>
    <p:sldId id="664" r:id="rId30"/>
    <p:sldId id="665" r:id="rId31"/>
    <p:sldId id="662" r:id="rId32"/>
    <p:sldId id="663" r:id="rId33"/>
    <p:sldId id="655" r:id="rId34"/>
    <p:sldId id="667" r:id="rId35"/>
    <p:sldId id="669" r:id="rId36"/>
    <p:sldId id="672" r:id="rId37"/>
    <p:sldId id="670" r:id="rId38"/>
    <p:sldId id="666" r:id="rId39"/>
    <p:sldId id="671" r:id="rId40"/>
    <p:sldId id="593" r:id="rId41"/>
    <p:sldId id="482" r:id="rId42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89A2"/>
    <a:srgbClr val="07A98A"/>
    <a:srgbClr val="01055F"/>
    <a:srgbClr val="FFFF1D"/>
    <a:srgbClr val="E64310"/>
    <a:srgbClr val="744500"/>
    <a:srgbClr val="FFFFCD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/>
    <p:restoredTop sz="94660"/>
  </p:normalViewPr>
  <p:slideViewPr>
    <p:cSldViewPr showGuides="1">
      <p:cViewPr varScale="1">
        <p:scale>
          <a:sx n="72" d="100"/>
          <a:sy n="72" d="100"/>
        </p:scale>
        <p:origin x="-780" y="-132"/>
      </p:cViewPr>
      <p:guideLst>
        <p:guide orient="horz" pos="21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第五级</a:t>
            </a:r>
          </a:p>
        </p:txBody>
      </p:sp>
      <p:sp>
        <p:nvSpPr>
          <p:cNvPr id="3078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157DD80-9D40-46F3-B601-9B31F86927D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3195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8250" y="2624455"/>
            <a:ext cx="6858000" cy="1609090"/>
          </a:xfrm>
        </p:spPr>
        <p:txBody>
          <a:bodyPr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64230" y="4708525"/>
            <a:ext cx="1160780" cy="42862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9" name="Rectangle 5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RHEL Clustering &amp; Storage Management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A3D13F-F03C-44B8-8082-31D982B7FC69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副标题 2"/>
          <p:cNvSpPr>
            <a:spLocks noGrp="1"/>
          </p:cNvSpPr>
          <p:nvPr userDrawn="1"/>
        </p:nvSpPr>
        <p:spPr>
          <a:xfrm>
            <a:off x="4796790" y="4708525"/>
            <a:ext cx="1160780" cy="4286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9" name="Rectangle 5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RHEL Clustering &amp; Storage Management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EBE7E03-EA2B-4483-AF74-88E6F435C0BC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228850" cy="624840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557341" cy="624840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9" name="Rectangle 5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RHEL Clustering &amp; Storage Management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2A0398-7345-4C65-A2E1-A82D959235D5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990600"/>
            <a:ext cx="4256532" cy="54102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8868" y="990600"/>
            <a:ext cx="4256532" cy="54102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970222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4793" y="1567346"/>
            <a:ext cx="3526380" cy="710095"/>
          </a:xfrm>
        </p:spPr>
        <p:txBody>
          <a:bodyPr anchor="ctr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44793" y="2338388"/>
            <a:ext cx="3526380" cy="378596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17212" y="1567346"/>
            <a:ext cx="3526381" cy="710095"/>
          </a:xfrm>
        </p:spPr>
        <p:txBody>
          <a:bodyPr rtlCol="0" anchor="ctr">
            <a:normAutofit/>
          </a:bodyPr>
          <a:lstStyle>
            <a:lvl1pPr marL="171450" indent="-171450">
              <a:buNone/>
              <a:defRPr lang="zh-CN" altLang="en-US" b="0" smtClean="0"/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7212" y="2357460"/>
            <a:ext cx="3526381" cy="37668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9" name="Rectangle 5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RHEL Clustering &amp; Storage Management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CF6BD1B-2227-4104-BE08-471B5AF4DF5C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95638" cy="1600200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8600" y="457201"/>
            <a:ext cx="4477941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A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085160"/>
              </a:solidFill>
              <a:effectLst/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95638" cy="381158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228850" cy="624840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557341" cy="624840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9" name="Rectangle 5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RHEL Clustering &amp; Storage Management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198EB35-8235-4B5D-8754-03D80F626C52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990600"/>
            <a:ext cx="4256532" cy="54102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8868" y="990600"/>
            <a:ext cx="4256532" cy="54102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9" name="Rectangle 5"/>
          <p:cNvSpPr>
            <a:spLocks noGrp="1"/>
          </p:cNvSpPr>
          <p:nvPr>
            <p:ph type="dt" sz="half" idx="1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RHEL Clustering &amp; Storage Management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843E59E-0B1F-4201-8A56-E609A602C806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970222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4793" y="1567346"/>
            <a:ext cx="3526380" cy="710095"/>
          </a:xfrm>
        </p:spPr>
        <p:txBody>
          <a:bodyPr anchor="ctr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44793" y="2338388"/>
            <a:ext cx="3526380" cy="378596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17212" y="1567346"/>
            <a:ext cx="3526381" cy="710095"/>
          </a:xfrm>
        </p:spPr>
        <p:txBody>
          <a:bodyPr rtlCol="0" anchor="ctr">
            <a:normAutofit/>
          </a:bodyPr>
          <a:lstStyle>
            <a:lvl1pPr marL="171450" indent="-171450">
              <a:buNone/>
              <a:defRPr lang="zh-CN" altLang="en-US" b="0" smtClean="0"/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7212" y="2357460"/>
            <a:ext cx="3526381" cy="37668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9" name="Rectangle 5"/>
          <p:cNvSpPr>
            <a:spLocks noGrp="1"/>
          </p:cNvSpPr>
          <p:nvPr>
            <p:ph type="dt" sz="half" idx="1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Grp="1"/>
          </p:cNvSpPr>
          <p:nvPr>
            <p:ph type="ftr" sz="quarter" idx="1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RHEL Clustering &amp; Storage Management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sldNum" sz="quarter" idx="1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C337E6-EB5F-41EB-8E26-69B7F998D3A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9" name="Rectangle 5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RHEL Clustering &amp; Storage Management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117D496-D797-4F75-998D-85A4026432A7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RHEL Clustering &amp; Storage Management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468CB6-3652-4A90-B7FF-5C4A0FEE7322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9" name="Rectangle 5"/>
          <p:cNvSpPr>
            <a:spLocks noGrp="1"/>
          </p:cNvSpPr>
          <p:nvPr>
            <p:ph type="dt" sz="half" idx="1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RHEL Clustering &amp; Storage Management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034BF2-EB37-4837-8F62-8BE6B3F9F793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95638" cy="1600200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8600" y="457201"/>
            <a:ext cx="4477941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A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085160"/>
              </a:solidFill>
              <a:effectLst/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95638" cy="381158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9" name="Rectangle 5"/>
          <p:cNvSpPr>
            <a:spLocks noGrp="1"/>
          </p:cNvSpPr>
          <p:nvPr>
            <p:ph type="dt" sz="half" idx="1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x-none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RHEL Clustering &amp; Storage Management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>
            <a:miter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7A1D42-A246-4BCD-9A18-32415551D90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2049" descr="C:\Users\Administrator\Desktop\2.png2"/>
          <p:cNvPicPr>
            <a:picLocks noChangeAspect="1"/>
          </p:cNvPicPr>
          <p:nvPr userDrawn="1"/>
        </p:nvPicPr>
        <p:blipFill>
          <a:blip r:embed="rId13"/>
          <a:srcRect l="12381" r="12817"/>
          <a:stretch>
            <a:fillRect/>
          </a:stretch>
        </p:blipFill>
        <p:spPr>
          <a:xfrm>
            <a:off x="-6985" y="-13970"/>
            <a:ext cx="9157335" cy="688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9" name="Rectangle 4"/>
          <p:cNvSpPr>
            <a:spLocks noGrp="1"/>
          </p:cNvSpPr>
          <p:nvPr>
            <p:ph type="body"/>
          </p:nvPr>
        </p:nvSpPr>
        <p:spPr>
          <a:xfrm>
            <a:off x="228600" y="990600"/>
            <a:ext cx="8686800" cy="5410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lvl="4"/>
            <a:endParaRPr lang="zh-CN" altLang="en-US" dirty="0"/>
          </a:p>
        </p:txBody>
      </p:sp>
      <p:sp>
        <p:nvSpPr>
          <p:cNvPr id="1028" name="Rectangle 3"/>
          <p:cNvSpPr>
            <a:spLocks noGrp="1"/>
          </p:cNvSpPr>
          <p:nvPr>
            <p:ph type="title"/>
          </p:nvPr>
        </p:nvSpPr>
        <p:spPr>
          <a:xfrm>
            <a:off x="0" y="152400"/>
            <a:ext cx="6324600" cy="57943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4" name="Rectangle 5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000" noProof="1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sz="10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55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000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RHEL Clustering &amp; Storage Management</a:t>
            </a:r>
          </a:p>
        </p:txBody>
      </p:sp>
      <p:sp>
        <p:nvSpPr>
          <p:cNvPr id="2056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0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72264F-C071-4F0D-8328-AFC1D247212B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宋体" panose="02010600030101010101" pitchFamily="2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A0000"/>
        </a:buClr>
        <a:buFont typeface="Wingdings" panose="05000000000000000000" pitchFamily="2" charset="2"/>
        <a:buChar char="v"/>
        <a:defRPr sz="2400" b="1" kern="1200">
          <a:solidFill>
            <a:srgbClr val="085160"/>
          </a:solidFill>
          <a:latin typeface="+mn-lt"/>
          <a:ea typeface="+mn-ea"/>
          <a:cs typeface="宋体" panose="02010600030101010101" pitchFamily="2" charset="-122"/>
        </a:defRPr>
      </a:lvl1pPr>
      <a:lvl2pPr marL="692150" lvl="1" indent="-347980" algn="l" rtl="0" eaLnBrk="0" fontAlgn="base" hangingPunct="0">
        <a:spcBef>
          <a:spcPct val="20000"/>
        </a:spcBef>
        <a:spcAft>
          <a:spcPct val="0"/>
        </a:spcAft>
        <a:buClr>
          <a:srgbClr val="DA0000"/>
        </a:buClr>
        <a:buFont typeface="Wingdings" panose="05000000000000000000" pitchFamily="2" charset="2"/>
        <a:buChar char="Ü"/>
        <a:defRPr sz="2200" b="1" kern="1200">
          <a:solidFill>
            <a:srgbClr val="085160"/>
          </a:solidFill>
          <a:latin typeface="+mn-lt"/>
          <a:ea typeface="+mn-ea"/>
          <a:cs typeface="+mn-cs"/>
        </a:defRPr>
      </a:lvl2pPr>
      <a:lvl3pPr marL="987425" lvl="2" indent="-294005" algn="l" rtl="0" eaLnBrk="0" fontAlgn="base" hangingPunct="0">
        <a:spcBef>
          <a:spcPct val="20000"/>
        </a:spcBef>
        <a:spcAft>
          <a:spcPct val="0"/>
        </a:spcAft>
        <a:buClr>
          <a:srgbClr val="DA0000"/>
        </a:buClr>
        <a:buFont typeface="Wingdings" panose="05000000000000000000" pitchFamily="2" charset="2"/>
        <a:buChar char="î"/>
        <a:defRPr sz="1900" b="1" kern="1200">
          <a:solidFill>
            <a:srgbClr val="085160"/>
          </a:solidFill>
          <a:latin typeface="+mn-lt"/>
          <a:ea typeface="+mn-ea"/>
          <a:cs typeface="+mn-cs"/>
        </a:defRPr>
      </a:lvl3pPr>
      <a:lvl4pPr marL="1281430" lvl="3" indent="-292100" algn="l" rtl="0" eaLnBrk="0" fontAlgn="base" hangingPunct="0">
        <a:spcBef>
          <a:spcPct val="20000"/>
        </a:spcBef>
        <a:spcAft>
          <a:spcPct val="0"/>
        </a:spcAft>
        <a:buClr>
          <a:srgbClr val="DA0000"/>
        </a:buClr>
        <a:buFont typeface="Wingdings" panose="05000000000000000000" pitchFamily="2" charset="2"/>
        <a:buChar char="l"/>
        <a:defRPr sz="1600" b="1" kern="1200">
          <a:solidFill>
            <a:srgbClr val="085160"/>
          </a:solidFill>
          <a:latin typeface="+mn-lt"/>
          <a:ea typeface="+mn-ea"/>
          <a:cs typeface="+mn-cs"/>
        </a:defRPr>
      </a:lvl4pPr>
      <a:lvl5pPr marL="1598930" lvl="4" indent="-31623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kumimoji="1" sz="1200" kern="1200">
          <a:solidFill>
            <a:srgbClr val="085160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200" b="0" i="0" u="none" kern="1200" baseline="0">
          <a:solidFill>
            <a:srgbClr val="085160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200" b="0" i="0" u="none" kern="1200" baseline="0">
          <a:solidFill>
            <a:srgbClr val="085160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200" b="0" i="0" u="none" kern="1200" baseline="0">
          <a:solidFill>
            <a:srgbClr val="085160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200" b="0" i="0" u="none" kern="1200" baseline="0">
          <a:solidFill>
            <a:srgbClr val="085160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55"/>
          <p:cNvSpPr txBox="1">
            <a:spLocks noChangeArrowheads="1"/>
          </p:cNvSpPr>
          <p:nvPr/>
        </p:nvSpPr>
        <p:spPr bwMode="auto">
          <a:xfrm>
            <a:off x="0" y="6532563"/>
            <a:ext cx="9144000" cy="215900"/>
          </a:xfrm>
          <a:prstGeom prst="rect">
            <a:avLst/>
          </a:prstGeom>
          <a:pattFill prst="pct80">
            <a:fgClr>
              <a:srgbClr val="0070C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1" name="Picture 54" descr="C:\Users\hp\Desktop\默认标题_PPT+16_9_2018.07.25 (1).png默认标题_PPT+16_9_2018.07.25 (1)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>
          <a:xfrm flipV="1">
            <a:off x="-635" y="6583680"/>
            <a:ext cx="9145270" cy="296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2" name="Text Box 52"/>
          <p:cNvSpPr txBox="1">
            <a:spLocks noChangeArrowheads="1"/>
          </p:cNvSpPr>
          <p:nvPr/>
        </p:nvSpPr>
        <p:spPr bwMode="auto">
          <a:xfrm>
            <a:off x="0" y="547688"/>
            <a:ext cx="9144000" cy="365125"/>
          </a:xfrm>
          <a:prstGeom prst="rect">
            <a:avLst/>
          </a:prstGeom>
          <a:blipFill rotWithShape="1">
            <a:blip r:embed="rId14"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3" name="Picture 51" descr="C:\Users\hp\Desktop\默认标题_PPT+16_9_2018.07.25 (1).png默认标题_PPT+16_9_2018.07.25 (1)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>
          <a:xfrm flipV="1">
            <a:off x="635" y="-14605"/>
            <a:ext cx="9144000" cy="8115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4" name="Rectangle 3"/>
          <p:cNvSpPr>
            <a:spLocks noGrp="1"/>
          </p:cNvSpPr>
          <p:nvPr>
            <p:ph type="title"/>
          </p:nvPr>
        </p:nvSpPr>
        <p:spPr>
          <a:xfrm>
            <a:off x="0" y="152400"/>
            <a:ext cx="6324600" cy="57943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5" name="Rectangle 4"/>
          <p:cNvSpPr>
            <a:spLocks noGrp="1"/>
          </p:cNvSpPr>
          <p:nvPr>
            <p:ph type="body"/>
          </p:nvPr>
        </p:nvSpPr>
        <p:spPr>
          <a:xfrm>
            <a:off x="228600" y="990600"/>
            <a:ext cx="8686800" cy="5410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320" name="Rectangle 44"/>
          <p:cNvSpPr>
            <a:spLocks noChangeArrowheads="1"/>
          </p:cNvSpPr>
          <p:nvPr/>
        </p:nvSpPr>
        <p:spPr bwMode="auto">
          <a:xfrm>
            <a:off x="8220075" y="6477000"/>
            <a:ext cx="657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1D9429E-5FF9-43B9-AD71-B8E539CCE86D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pic>
        <p:nvPicPr>
          <p:cNvPr id="3" name="图片 2" descr="C:\Users\Administrator\Desktop\微信图片_20180920112949.png微信图片_20180920112949"/>
          <p:cNvPicPr>
            <a:picLocks noChangeAspect="1"/>
          </p:cNvPicPr>
          <p:nvPr userDrawn="1"/>
        </p:nvPicPr>
        <p:blipFill>
          <a:blip r:embed="rId15"/>
          <a:srcRect l="16978" t="16153" r="18550" b="18173"/>
          <a:stretch>
            <a:fillRect/>
          </a:stretch>
        </p:blipFill>
        <p:spPr>
          <a:xfrm>
            <a:off x="7607935" y="-14605"/>
            <a:ext cx="1536065" cy="8261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宋体" panose="02010600030101010101" pitchFamily="2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A0000"/>
        </a:buClr>
        <a:buFont typeface="Wingdings" panose="05000000000000000000" pitchFamily="2" charset="2"/>
        <a:buChar char="v"/>
        <a:defRPr sz="2400" b="1" kern="1200">
          <a:solidFill>
            <a:srgbClr val="085160"/>
          </a:solidFill>
          <a:latin typeface="+mn-lt"/>
          <a:ea typeface="+mn-ea"/>
          <a:cs typeface="宋体" panose="02010600030101010101" pitchFamily="2" charset="-122"/>
        </a:defRPr>
      </a:lvl1pPr>
      <a:lvl2pPr marL="692150" lvl="1" indent="-347980" algn="l" rtl="0" eaLnBrk="0" fontAlgn="base" hangingPunct="0">
        <a:spcBef>
          <a:spcPct val="20000"/>
        </a:spcBef>
        <a:spcAft>
          <a:spcPct val="0"/>
        </a:spcAft>
        <a:buClr>
          <a:srgbClr val="DA0000"/>
        </a:buClr>
        <a:buFont typeface="Wingdings" panose="05000000000000000000" pitchFamily="2" charset="2"/>
        <a:buChar char="Ü"/>
        <a:defRPr sz="2200" b="1" kern="1200">
          <a:solidFill>
            <a:srgbClr val="085160"/>
          </a:solidFill>
          <a:latin typeface="+mn-lt"/>
          <a:ea typeface="+mn-ea"/>
          <a:cs typeface="+mn-cs"/>
        </a:defRPr>
      </a:lvl2pPr>
      <a:lvl3pPr marL="987425" lvl="2" indent="-294005" algn="l" rtl="0" eaLnBrk="0" fontAlgn="base" hangingPunct="0">
        <a:spcBef>
          <a:spcPct val="20000"/>
        </a:spcBef>
        <a:spcAft>
          <a:spcPct val="0"/>
        </a:spcAft>
        <a:buClr>
          <a:srgbClr val="DA0000"/>
        </a:buClr>
        <a:buFont typeface="Wingdings" panose="05000000000000000000" pitchFamily="2" charset="2"/>
        <a:buChar char="î"/>
        <a:defRPr sz="1900" b="1" kern="1200">
          <a:solidFill>
            <a:srgbClr val="085160"/>
          </a:solidFill>
          <a:latin typeface="+mn-lt"/>
          <a:ea typeface="+mn-ea"/>
          <a:cs typeface="+mn-cs"/>
        </a:defRPr>
      </a:lvl3pPr>
      <a:lvl4pPr marL="1281430" lvl="3" indent="-292100" algn="l" rtl="0" eaLnBrk="0" fontAlgn="base" hangingPunct="0">
        <a:spcBef>
          <a:spcPct val="20000"/>
        </a:spcBef>
        <a:spcAft>
          <a:spcPct val="0"/>
        </a:spcAft>
        <a:buClr>
          <a:srgbClr val="DA0000"/>
        </a:buClr>
        <a:buFont typeface="Wingdings" panose="05000000000000000000" pitchFamily="2" charset="2"/>
        <a:buChar char="l"/>
        <a:defRPr sz="1600" b="1" kern="1200">
          <a:solidFill>
            <a:srgbClr val="085160"/>
          </a:solidFill>
          <a:latin typeface="+mn-lt"/>
          <a:ea typeface="+mn-ea"/>
          <a:cs typeface="+mn-cs"/>
        </a:defRPr>
      </a:lvl4pPr>
      <a:lvl5pPr marL="1598930" lvl="4" indent="-31623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kumimoji="1" sz="1200" kern="1200">
          <a:solidFill>
            <a:srgbClr val="085160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200" b="0" i="0" u="none" kern="1200" baseline="0">
          <a:solidFill>
            <a:srgbClr val="085160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200" b="0" i="0" u="none" kern="1200" baseline="0">
          <a:solidFill>
            <a:srgbClr val="085160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200" b="0" i="0" u="none" kern="1200" baseline="0">
          <a:solidFill>
            <a:srgbClr val="085160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200" b="0" i="0" u="none" kern="1200" baseline="0">
          <a:solidFill>
            <a:srgbClr val="085160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506" y="2790190"/>
            <a:ext cx="8076988" cy="1066800"/>
          </a:xfrm>
        </p:spPr>
        <p:txBody>
          <a:bodyPr vert="horz" wrap="square" lIns="91440" tIns="45720" rIns="91440" bIns="45720" numCol="1" anchor="b" anchorCtr="0" compatLnSpc="1"/>
          <a:lstStyle/>
          <a:p>
            <a:pPr lvl="0" algn="ctr" eaLnBrk="1" hangingPunct="1">
              <a:defRPr/>
            </a:pPr>
            <a:r>
              <a:rPr lang="en-US" altLang="zh-CN" sz="4000" dirty="0" smtClean="0"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Django </a:t>
            </a:r>
            <a:r>
              <a:rPr lang="en-US" altLang="zh-CN" sz="4000" dirty="0" err="1" smtClean="0"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WebSocket</a:t>
            </a:r>
            <a:r>
              <a:rPr lang="en-US" altLang="zh-CN" sz="4000" dirty="0" smtClean="0"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 </a:t>
            </a:r>
            <a:r>
              <a:rPr lang="en-US" altLang="zh-CN" sz="4000" dirty="0" err="1"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R</a:t>
            </a:r>
            <a:r>
              <a:rPr lang="en-US" altLang="zh-CN" sz="4000" dirty="0" err="1" smtClean="0"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edis</a:t>
            </a:r>
            <a:r>
              <a:rPr lang="en-US" altLang="zh-CN" sz="4000" dirty="0" smtClean="0"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/>
            </a:r>
            <a:br>
              <a:rPr lang="en-US" altLang="zh-CN" sz="4000" dirty="0" smtClean="0"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</a:br>
            <a:r>
              <a:rPr lang="zh-CN" altLang="en-US" sz="4000" dirty="0" smtClean="0"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在线聊天室</a:t>
            </a:r>
            <a:endParaRPr kumimoji="0" lang="zh-CN" alt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uLnTx/>
              <a:uFillTx/>
            </a:endParaRPr>
          </a:p>
        </p:txBody>
      </p:sp>
      <p:sp>
        <p:nvSpPr>
          <p:cNvPr id="15363" name="Rectangle 6"/>
          <p:cNvSpPr>
            <a:spLocks noGrp="1"/>
          </p:cNvSpPr>
          <p:nvPr>
            <p:ph type="subTitle"/>
          </p:nvPr>
        </p:nvSpPr>
        <p:spPr>
          <a:xfrm>
            <a:off x="2057466" y="4114782"/>
            <a:ext cx="4571880" cy="432435"/>
          </a:xfrm>
        </p:spPr>
        <p:txBody>
          <a:bodyPr vert="horz" wrap="square" lIns="91440" tIns="45720" rIns="91440" bIns="45720" anchor="t"/>
          <a:lstStyle>
            <a:lvl1pPr marL="0" lvl="0" indent="0" algn="ctr">
              <a:buNone/>
              <a:defRPr/>
            </a:lvl1pPr>
            <a:lvl2pPr marL="344805" lvl="1" indent="0" algn="ctr">
              <a:buNone/>
              <a:defRPr/>
            </a:lvl2pPr>
            <a:lvl3pPr marL="694055" lvl="2" indent="0" algn="ctr">
              <a:buNone/>
              <a:defRPr/>
            </a:lvl3pPr>
            <a:lvl4pPr marL="989330" lvl="3" indent="0" algn="ctr">
              <a:buNone/>
              <a:defRPr/>
            </a:lvl4pPr>
            <a:lvl5pPr marL="1282700" lvl="4" indent="0" algn="ctr">
              <a:buNone/>
              <a:defRPr/>
            </a:lvl5pPr>
          </a:lstStyle>
          <a:p>
            <a:pPr lvl="0" eaLnBrk="1" hangingPunct="1"/>
            <a:r>
              <a:rPr lang="zh-CN" altLang="en-US" sz="2800" dirty="0">
                <a:solidFill>
                  <a:schemeClr val="bg1"/>
                </a:solidFill>
              </a:rPr>
              <a:t>讲师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en-US" altLang="zh-CN" sz="2800" dirty="0" smtClean="0">
                <a:solidFill>
                  <a:schemeClr val="bg1"/>
                </a:solidFill>
              </a:rPr>
              <a:t>KK</a:t>
            </a:r>
          </a:p>
          <a:p>
            <a:pPr lvl="0" eaLnBrk="1" hangingPunct="1"/>
            <a:r>
              <a:rPr lang="zh-CN" altLang="en-US" sz="2800" dirty="0" smtClean="0">
                <a:solidFill>
                  <a:schemeClr val="bg1"/>
                </a:solidFill>
              </a:rPr>
              <a:t>邮箱</a:t>
            </a:r>
            <a:r>
              <a:rPr lang="en-US" altLang="zh-CN" sz="2800" dirty="0" smtClean="0">
                <a:solidFill>
                  <a:schemeClr val="bg1"/>
                </a:solidFill>
              </a:rPr>
              <a:t>:iamkk@pm.me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lvl="0" eaLnBrk="1" hangingPunct="1"/>
            <a:endParaRPr lang="en-US" altLang="zh-CN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ORM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Object Relation Mapping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（关系对象映射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用来把对象模型表示的对象映射到基于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 Q L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的关系模型数据库结构中去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在具体的操作实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4487" lvl="1" indent="0">
              <a:buFont typeface="Wingdings" pitchFamily="2" charset="2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体对象的时候，就不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4487" lvl="1" indent="0">
              <a:buFont typeface="Wingdings" pitchFamily="2" charset="2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需要再去和复杂的 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4487" lvl="1" indent="0">
              <a:buFont typeface="Wingdings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SQL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语句打交道，只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4487" lvl="1" indent="0">
              <a:buFont typeface="Wingdings" pitchFamily="2" charset="2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需简单的操作实体对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4487" lvl="1" indent="0">
              <a:buFont typeface="Wingdings" pitchFamily="2" charset="2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象的属性和方法</a:t>
            </a:r>
          </a:p>
        </p:txBody>
      </p:sp>
      <p:pic>
        <p:nvPicPr>
          <p:cNvPr id="24580" name="Picture 2" descr="https://imgsa.baidu.com/baike/c0%3Dbaike80%2C5%2C5%2C80%2C26/sign=39de8beef9edab64607f4592965fc4a6/3bf33a87e950352a5b8dd02d5143fbf2b2118b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81200"/>
            <a:ext cx="5534025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35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Mail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开发者可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为使用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提供的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send_mail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函数发送邮件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使用方法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配置邮箱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(setting.py)</a:t>
            </a:r>
          </a:p>
          <a:p>
            <a:pPr lvl="2">
              <a:defRPr/>
            </a:pP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EMAIL_HOST = 'smtp-mail.outlook.com'</a:t>
            </a:r>
          </a:p>
          <a:p>
            <a:pPr lvl="2">
              <a:defRPr/>
            </a:pP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EMAIL_PORT = 587</a:t>
            </a:r>
          </a:p>
          <a:p>
            <a:pPr lvl="2">
              <a:defRPr/>
            </a:pP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EMAIL_HOST_USER = 'imsilence@outlook.com'</a:t>
            </a:r>
          </a:p>
          <a:p>
            <a:pPr lvl="2">
              <a:defRPr/>
            </a:pP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EMAIL_HOST_PASSWORD = ‘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xxxxxx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'</a:t>
            </a:r>
          </a:p>
          <a:p>
            <a:pPr lvl="2">
              <a:defRPr/>
            </a:pP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EMAIL_USE_TLS = True</a:t>
            </a:r>
          </a:p>
          <a:p>
            <a:pPr lvl="2">
              <a:defRPr/>
            </a:pP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EMAIL_FROM = EMAIL_HOST_USER</a:t>
            </a:r>
          </a:p>
          <a:p>
            <a:pPr lvl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发送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>
              <a:defRPr/>
            </a:pP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send_mail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(subject, message, 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from_email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 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recipient_list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 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fail_silently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=False, 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auth_user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=None, 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auth_password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=None, connection=None, 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html_message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=None</a:t>
            </a:r>
            <a:r>
              <a:rPr lang="en-US" altLang="zh-CN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</a:p>
          <a:p>
            <a:pPr marL="693420" lvl="2" indent="0"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注：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django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发送邮件封装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 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smtplib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模块，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smtplib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使用方法：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https://github.com/imsilence/packages/blob/master/python/mailclient.py</a:t>
            </a:r>
          </a:p>
        </p:txBody>
      </p:sp>
    </p:spTree>
    <p:extLst>
      <p:ext uri="{BB962C8B-B14F-4D97-AF65-F5344CB8AC3E}">
        <p14:creationId xmlns:p14="http://schemas.microsoft.com/office/powerpoint/2010/main" val="14258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Session &amp; </a:t>
            </a:r>
            <a:r>
              <a:rPr lang="en-US" altLang="zh-CN" dirty="0" smtClean="0"/>
              <a:t>Cookie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实现用户认证机制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协议为无状态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存储在服务器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Cookie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存储在客户端</a:t>
            </a:r>
          </a:p>
        </p:txBody>
      </p:sp>
      <p:pic>
        <p:nvPicPr>
          <p:cNvPr id="2050" name="Picture 2" descr="D:\Administrator\Desktop\310916-20171219204656693-1744146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01" y="1038020"/>
            <a:ext cx="4764087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Administrator\Desktop\310916-20171219204658365-1668175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0" y="3733792"/>
            <a:ext cx="3778434" cy="237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Administrator\Desktop\310916-20171219204657459-7470398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6" y="2698848"/>
            <a:ext cx="3849525" cy="95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66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en-US" altLang="zh-CN" dirty="0" err="1" smtClean="0"/>
              <a:t>Websocket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是什么？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en-US" altLang="zh-CN" sz="20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HTML5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开始提供的一种在单个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TCP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连接上进行全双工通讯的协议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为什么需要？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 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协议是一种无状态的、无连接的、单向的应用层协议。它采用了请求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响应模型。通信请求只能由客户端发起，服务端对请求做出应答处理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弊端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HTTP 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协议无法实现服务器主动向客户端发起消息。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传统模式下， 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 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应用程序通过频繁的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ajax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请求实现长轮询（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轮询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是在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特定的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时间间隔（如每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秒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浏览器对服务器发出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请求，然后由服务器返回最新的数据给客户端的浏览器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缺点：轮询的效率低，非常浪费带宽等资源（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浏览器需要不断的向服务器发出请求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33139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en-US" altLang="zh-CN" dirty="0" err="1" smtClean="0"/>
              <a:t>Websocket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如何工作？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浏览器和服务器都必须实现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WebSockets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协议来建立和维护连接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由于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WebSockets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连接长期存在，与典型的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连接不同，对服务器有重要的影响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任何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WebSockets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服务器都需要实现为异步服务器，基于多线程或多进程的服务器无法适用于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WebSockets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，因为它旨在打开连接，尽可能快地处理请求，然后关闭连接）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协议中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浏览器和服务器只需要做一个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握手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的动作，然后，浏览器和服务器之间就形成了一条快速通道。两者之间就直接可以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互相传送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12" y="1964758"/>
            <a:ext cx="8614011" cy="354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7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en-US" altLang="zh-CN" dirty="0" err="1" smtClean="0"/>
              <a:t>Websocket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marL="0" indent="0">
              <a:buNone/>
            </a:pP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Picture 2" descr="D:\Administrator\Desktop\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87" y="1447852"/>
            <a:ext cx="794385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39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en-US" altLang="zh-CN" dirty="0" err="1" smtClean="0"/>
              <a:t>Websocket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如何使用？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API(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lvl="2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9330" lvl="3" indent="0">
              <a:buNone/>
            </a:pPr>
            <a:r>
              <a:rPr lang="sv-SE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ws</a:t>
            </a:r>
            <a:r>
              <a:rPr lang="sv-SE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sv-SE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 new WebSocket(url, [protocol] </a:t>
            </a:r>
            <a:r>
              <a:rPr lang="sv-SE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</a:p>
          <a:p>
            <a:pPr lvl="2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ws.readyState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表示连接状态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82700" lvl="4" indent="0"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可选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82700" lvl="4" indent="0">
              <a:buNone/>
            </a:pPr>
            <a:r>
              <a:rPr lang="en-US" altLang="zh-CN" sz="12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en-US" altLang="zh-CN" sz="1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1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表示连接尚未建立。</a:t>
            </a:r>
            <a:endParaRPr lang="en-US" altLang="zh-CN" sz="1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82700" lvl="4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1: 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表示连接已建立，可以进行通信。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82700" lvl="4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2: 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表示连接正在进行关闭。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82700" lvl="4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3: 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表示连接已经关闭或者连接不能打开。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ws.bufferedAmount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表示已被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send()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方法放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入正在队列中等待传输，但是还没有发出的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UTF-8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文本字节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ws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onopen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建立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触发</a:t>
            </a:r>
          </a:p>
          <a:p>
            <a:pPr lvl="3"/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message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ws.onmessage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接收服务端数据时触发</a:t>
            </a:r>
          </a:p>
          <a:p>
            <a:pPr lvl="3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error	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ws.onerror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通信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发生错误时触发</a:t>
            </a:r>
          </a:p>
          <a:p>
            <a:pPr lvl="3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close	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ws.onclose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关闭时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触发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9653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en-US" altLang="zh-CN" dirty="0" err="1" smtClean="0"/>
              <a:t>Websocket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如何使用？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API(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lvl="2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send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ws.send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	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连接发送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</a:p>
          <a:p>
            <a:pPr lvl="3"/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close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ws.close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关闭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1070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en-US" altLang="zh-CN" dirty="0" err="1"/>
              <a:t>dwebsocket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dwebsocket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模块为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提供了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协议的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pip install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dwebsocket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用法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accept_websocket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require_websocket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装饰器修饰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view</a:t>
            </a:r>
          </a:p>
          <a:p>
            <a:pPr lvl="3"/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accept_websocket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view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既可处理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又可处理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普通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require_websocket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view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只处理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协议，拒绝处理普通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9330" lvl="3" indent="0">
              <a:buNone/>
            </a:pP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request.is_websocket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方法用于判断是否为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连接对象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9330" lvl="3" indent="0">
              <a:buNone/>
            </a:pP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request.websocket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获取数据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equest.websocket.wait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阻塞性获取客户端数据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request.websocket.read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方法，非阻塞性获取客户端数据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发送数据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7134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en-US" altLang="zh-CN" dirty="0" err="1"/>
              <a:t>dwebsocket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用法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发送数据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request.websocket.send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(message):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发送消息给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request.websocket.count_messages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request.websocket.has_messages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3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request.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.__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iter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__()</a:t>
            </a: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8154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/>
              <a:t>课前注意事项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en-US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禁止发广告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分享过程中可将问题记录或发送至聊天窗口</a:t>
            </a:r>
            <a:r>
              <a:rPr lang="en-US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探讨环节与大家一块儿讨论</a:t>
            </a:r>
            <a:r>
              <a:rPr lang="en-US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，请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大家</a:t>
            </a:r>
            <a:r>
              <a:rPr lang="en-US" altLang="en-US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准备好问题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今天分享的视频、代码和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PPT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都会在发放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到我们的公众号和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QQ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交流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群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邀请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大家加入我们的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QQ</a:t>
            </a:r>
            <a:r>
              <a:rPr lang="en-US" altLang="en-US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交流群</a:t>
            </a:r>
            <a:r>
              <a:rPr lang="en-US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一块学习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，用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做更多好玩的东西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大家也可以将想学习的课程反馈给我们的小林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小月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我们会在以后的分享课程中进行安排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公众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号：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51reboot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运维开发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62" y="4267178"/>
            <a:ext cx="1612515" cy="220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E:\Silence\Desktop\微信图片_2018112512125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78" y="4733837"/>
            <a:ext cx="1743083" cy="174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en-US" altLang="zh-CN" dirty="0" err="1" smtClean="0"/>
              <a:t>redis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Redis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是一个开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源的，基于内存的，可持久化的，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K-V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用途：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缓存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消息队列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发布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订阅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发布订阅：是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一种消息通信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模式，发送者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(pub)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发送消息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，缩影订阅者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(sub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都可以接收消息并处理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Picture 2" descr="D:\Administrator\Desktop\u=3600147115,1138609206&amp;fm=173&amp;app=25&amp;f=JPE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8" y="4190980"/>
            <a:ext cx="30226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Administrator\Desktop\u=1161622440,1926489359&amp;fm=173&amp;app=25&amp;f=JPE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86" y="3870705"/>
            <a:ext cx="2984500" cy="25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en-US" altLang="zh-CN" dirty="0" err="1" smtClean="0"/>
              <a:t>redis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发布订阅：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22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en-US" sz="2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客户端中使用</a:t>
            </a:r>
            <a:endParaRPr lang="en-US" altLang="zh-CN" sz="22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93420" lvl="2" indent="0"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订阅：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subscribe 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channel</a:t>
            </a:r>
          </a:p>
          <a:p>
            <a:pPr marL="693420" lvl="2" indent="0"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发布：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publish channel message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中使用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r>
              <a:rPr lang="en-US" altLang="zh-CN" sz="19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en-US" sz="19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</a:t>
            </a:r>
            <a:endParaRPr lang="en-US" altLang="zh-CN" sz="19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3"/>
            <a:r>
              <a:rPr lang="en-US" altLang="zh-CN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pip install </a:t>
            </a:r>
            <a:r>
              <a:rPr lang="en-US" altLang="zh-CN" sz="16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endParaRPr lang="en-US" altLang="zh-CN" sz="16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3"/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cli =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redis.StrictRedis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</a:p>
          <a:p>
            <a:pPr lvl="3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订阅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82700" lvl="4" indent="0">
              <a:buNone/>
            </a:pP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pubsub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cli.pubsub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</a:p>
          <a:p>
            <a:pPr marL="1282700" lvl="4" indent="0">
              <a:buNone/>
            </a:pP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pubsub.subscribe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(channel)</a:t>
            </a:r>
          </a:p>
          <a:p>
            <a:pPr marL="1282700" lvl="4" indent="0">
              <a:buNone/>
            </a:pP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pubsub.get_message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</a:p>
          <a:p>
            <a:pPr lvl="3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发布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</a:p>
          <a:p>
            <a:pPr marL="1282700" lvl="4" indent="0">
              <a:buNone/>
            </a:pP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cli.publish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(channel, message)</a:t>
            </a:r>
          </a:p>
          <a:p>
            <a:pPr lvl="4"/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3"/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3" descr="D:\Administrator\Desktop\redi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8" y="1600248"/>
            <a:ext cx="8499036" cy="391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4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代码解读（代码结构）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73" y="1600248"/>
            <a:ext cx="42386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22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zh-CN" altLang="en-US" dirty="0" smtClean="0"/>
              <a:t>项目启动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(apps.py)</a:t>
            </a: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576" y="2057436"/>
            <a:ext cx="640873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0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zh-CN" altLang="en-US" dirty="0" smtClean="0"/>
              <a:t>项目启动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(settings.py)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配置访问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启用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</a:p>
          <a:p>
            <a:pPr lvl="1"/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42" y="1571454"/>
            <a:ext cx="51149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189" y="2456955"/>
            <a:ext cx="5024919" cy="237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9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zh-CN" altLang="en-US" dirty="0" smtClean="0"/>
              <a:t>项目启动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(settings.py)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配置模板路径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配置时区和国际化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65" y="1524050"/>
            <a:ext cx="5095002" cy="21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69" y="3886188"/>
            <a:ext cx="4372868" cy="237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1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zh-CN" altLang="en-US" dirty="0" smtClean="0"/>
              <a:t>项目启动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(settings.py)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静态资源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路径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邮箱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redis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缓存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28" y="1447852"/>
            <a:ext cx="5113198" cy="14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39" y="4789435"/>
            <a:ext cx="5633166" cy="170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19" y="3124208"/>
            <a:ext cx="63055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2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zh-CN" altLang="en-US" dirty="0"/>
              <a:t>用户认证流程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流程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打开登录页面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浏览器中输入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http://ip:9990/login/, 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浏览器发送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请求到 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login/</a:t>
            </a:r>
          </a:p>
          <a:p>
            <a:pPr lvl="2"/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urls.py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 </a:t>
            </a:r>
            <a:r>
              <a:rPr lang="en-US" altLang="zh-CN" sz="1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login/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到视图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login</a:t>
            </a:r>
          </a:p>
          <a:p>
            <a:pPr lvl="2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login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 打开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login.html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模板 </a:t>
            </a:r>
            <a:endParaRPr lang="en-US" altLang="zh-CN" sz="18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发送验证码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填写邮箱，点击发送验证码按钮，浏览器发送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ajax(GET)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请求到</a:t>
            </a:r>
            <a:r>
              <a:rPr lang="en-US" altLang="zh-CN" sz="1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login_code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</a:p>
          <a:p>
            <a:pPr lvl="2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rls.py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  <a:r>
              <a:rPr lang="en-US" altLang="zh-CN" sz="1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login_code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到视图</a:t>
            </a:r>
            <a:r>
              <a:rPr lang="en-US" altLang="zh-CN" sz="1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login_code</a:t>
            </a:r>
            <a:endParaRPr lang="en-US" altLang="zh-CN" sz="18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login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视图调用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models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创建并记录验证码，同时发送邮件给用户，返回</a:t>
            </a:r>
            <a:r>
              <a:rPr lang="en-US" altLang="zh-CN" sz="1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endParaRPr lang="en-US" altLang="zh-CN" sz="18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登录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填写验证码，点击登陆按钮，浏览器发送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ajax(POST)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请求到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login/</a:t>
            </a:r>
            <a:endParaRPr lang="en-US" altLang="zh-CN" sz="1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urls.py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 </a:t>
            </a:r>
            <a:r>
              <a:rPr lang="en-US" altLang="zh-CN" sz="18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login/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到视图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login</a:t>
            </a:r>
          </a:p>
          <a:p>
            <a:pPr lvl="2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login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视图调用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models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验证邮箱和验证码，返回</a:t>
            </a:r>
            <a:r>
              <a:rPr lang="en-US" altLang="zh-CN" sz="18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数据，当验证成功同时记录</a:t>
            </a:r>
            <a:r>
              <a:rPr lang="en-US" altLang="zh-CN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</a:t>
            </a:r>
            <a:r>
              <a:rPr lang="zh-CN" altLang="en-US" sz="18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endParaRPr lang="en-US" altLang="zh-CN" sz="18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818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zh-CN" altLang="en-US" dirty="0"/>
              <a:t>用户认证流程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路由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(urls.py)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4" y="2209832"/>
            <a:ext cx="8000986" cy="216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01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zh-CN" altLang="en-US" dirty="0"/>
              <a:t>用户认证流程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(views.py)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60" y="1524050"/>
            <a:ext cx="7847029" cy="462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0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分享内容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演示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知识介绍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MVC</a:t>
            </a:r>
          </a:p>
          <a:p>
            <a:pPr lvl="2"/>
            <a:r>
              <a:rPr lang="en-US" altLang="zh-CN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ORM</a:t>
            </a:r>
          </a:p>
          <a:p>
            <a:pPr lvl="2"/>
            <a:r>
              <a:rPr lang="en-US" altLang="zh-CN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Mail</a:t>
            </a:r>
            <a:r>
              <a:rPr lang="zh-CN" altLang="en-US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（通过邮箱和验证码方式进行用户登录验证）</a:t>
            </a:r>
            <a:endParaRPr lang="en-US" altLang="zh-CN" sz="16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 &amp; Cookie</a:t>
            </a:r>
          </a:p>
          <a:p>
            <a:pPr lvl="1"/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实现服务端消息主动推送客户端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概念 </a:t>
            </a:r>
            <a:r>
              <a:rPr lang="en-US" altLang="zh-CN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&amp; API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redis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概念 </a:t>
            </a:r>
            <a:r>
              <a:rPr lang="en-US" altLang="zh-CN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&amp; 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发布与订阅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代码解读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探讨</a:t>
            </a:r>
            <a:endParaRPr lang="en-US" altLang="zh-CN" sz="2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5943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zh-CN" altLang="en-US" dirty="0"/>
              <a:t>用户认证流程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(models.py)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06" y="2209831"/>
            <a:ext cx="7962896" cy="243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69" y="1606422"/>
            <a:ext cx="7584570" cy="449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5" y="2215273"/>
            <a:ext cx="7933057" cy="270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05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zh-CN" altLang="en-US" dirty="0"/>
              <a:t>用户认证流程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(templates/login.html)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6" y="1800075"/>
            <a:ext cx="7961501" cy="353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96" y="1447852"/>
            <a:ext cx="6787796" cy="510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4" y="2057436"/>
            <a:ext cx="7874103" cy="38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1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websocket</a:t>
            </a:r>
            <a:r>
              <a:rPr lang="zh-CN" altLang="en-US" dirty="0" smtClean="0"/>
              <a:t>处理流程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流程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连接到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msg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，同时注册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open, error, message</a:t>
            </a:r>
            <a:r>
              <a:rPr lang="zh-CN" altLang="en-US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用户填写消息，点击按钮，调用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websocket.send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方法发送聊天消息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urls.py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msg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msg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msg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视图接收和处理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消息，同时监听和处理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redis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订阅的消息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当接收到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消息，发布消息到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redis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通道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当接收到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redis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发布消息，则发送到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439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2" y="1752624"/>
            <a:ext cx="8143811" cy="424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websocket</a:t>
            </a:r>
            <a:r>
              <a:rPr lang="zh-CN" altLang="en-US" dirty="0" smtClean="0"/>
              <a:t>处理流程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连接和发送消息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(index.html)</a:t>
            </a:r>
          </a:p>
          <a:p>
            <a:pPr marL="344170" lvl="1" indent="0"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11" y="2133634"/>
            <a:ext cx="8343484" cy="273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39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websocket</a:t>
            </a:r>
            <a:r>
              <a:rPr lang="zh-CN" altLang="en-US" dirty="0" smtClean="0"/>
              <a:t>处理流程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路由处理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(view.py)</a:t>
            </a:r>
          </a:p>
          <a:p>
            <a:pPr marL="344170" lvl="1" indent="0"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23" y="1447852"/>
            <a:ext cx="7098142" cy="502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5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websocket</a:t>
            </a:r>
            <a:r>
              <a:rPr lang="zh-CN" altLang="en-US" dirty="0" smtClean="0"/>
              <a:t>处理流程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路由处理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(view.py)</a:t>
            </a:r>
          </a:p>
          <a:p>
            <a:pPr marL="344170" lvl="1" indent="0"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0" y="1600248"/>
            <a:ext cx="7848552" cy="445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06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websocket</a:t>
            </a:r>
            <a:r>
              <a:rPr lang="zh-CN" altLang="en-US" dirty="0" smtClean="0"/>
              <a:t>处理流程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消息显示处理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(index.html)</a:t>
            </a:r>
          </a:p>
          <a:p>
            <a:pPr marL="344170" lvl="1" indent="0">
              <a:buNone/>
            </a:pP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41" y="1447852"/>
            <a:ext cx="6336783" cy="495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6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代码解读</a:t>
            </a:r>
            <a:r>
              <a:rPr lang="en-US" altLang="zh-CN" dirty="0" smtClean="0"/>
              <a:t>(</a:t>
            </a:r>
            <a:r>
              <a:rPr lang="zh-CN" altLang="en-US" dirty="0" smtClean="0"/>
              <a:t>退出登录流程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流程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页面点击退出按钮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浏览器发送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请求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logout/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urls.py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logout/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到视图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logout</a:t>
            </a:r>
          </a:p>
          <a:p>
            <a:pPr lvl="1"/>
            <a:r>
              <a:rPr lang="en-US" altLang="zh-CN" sz="22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logout</a:t>
            </a:r>
            <a:r>
              <a:rPr lang="zh-CN" altLang="en-US" sz="2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视图清理</a:t>
            </a:r>
            <a:r>
              <a:rPr lang="en-US" altLang="zh-CN" sz="2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</a:t>
            </a:r>
            <a:r>
              <a:rPr lang="zh-CN" altLang="en-US" sz="2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，跳转到登录</a:t>
            </a:r>
            <a:r>
              <a:rPr lang="en-US" altLang="zh-CN" sz="22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url</a:t>
            </a:r>
            <a:endParaRPr lang="en-US" altLang="zh-CN" sz="2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98" y="2895614"/>
            <a:ext cx="7031314" cy="167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88" y="5029158"/>
            <a:ext cx="63055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47" y="1916266"/>
            <a:ext cx="60007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5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扩展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离线消息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command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，后台处理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redis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消息同时存储到数据库中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用户创建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连接后，从数据库中获取最近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条数据发送到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</a:t>
            </a:r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nginx+gunicorn+django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监控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supervisord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2151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探讨环节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邀请大家加入我们的</a:t>
            </a:r>
            <a:r>
              <a:rPr lang="en-US" altLang="zh-CN" dirty="0" err="1" smtClean="0">
                <a:solidFill>
                  <a:schemeClr val="tx1"/>
                </a:solidFill>
                <a:latin typeface="+mn-ea"/>
              </a:rPr>
              <a:t>QQ</a:t>
            </a:r>
            <a:r>
              <a:rPr lang="en-US" altLang="en-US" dirty="0" err="1" smtClean="0">
                <a:solidFill>
                  <a:schemeClr val="tx1"/>
                </a:solidFill>
                <a:latin typeface="+mn-ea"/>
              </a:rPr>
              <a:t>交流群</a:t>
            </a:r>
            <a:r>
              <a:rPr lang="en-US" altLang="en-US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有任何问题可以在群中进行讨论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公众号：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51reboot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运维开发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74" y="2286030"/>
            <a:ext cx="2814247" cy="385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Silence\Desktop\微信图片_2018112512125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94" y="2514624"/>
            <a:ext cx="2971722" cy="29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6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7" y="2057436"/>
            <a:ext cx="8237734" cy="244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12" y="1972667"/>
            <a:ext cx="8453625" cy="280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40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4"/>
          <p:cNvSpPr>
            <a:spLocks noGrp="1"/>
          </p:cNvSpPr>
          <p:nvPr>
            <p:ph type="ctrTitle" idx="4294967295"/>
          </p:nvPr>
        </p:nvSpPr>
        <p:spPr>
          <a:xfrm>
            <a:off x="1295400" y="1371600"/>
            <a:ext cx="6565900" cy="2276475"/>
          </a:xfrm>
          <a:ln>
            <a:miter/>
          </a:ln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楷体" panose="02010609060101010101" pitchFamily="49" charset="-122"/>
                <a:cs typeface="宋体" panose="02010600030101010101" pitchFamily="2" charset="-122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安装组建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 yum install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/apt install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创建虚拟化环境并进入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python3/python -m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venv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venv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source </a:t>
            </a:r>
            <a:r>
              <a:rPr lang="en-US" altLang="zh-CN" sz="20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venv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\bin\active</a:t>
            </a:r>
          </a:p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安装第三方库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pip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install -r requirements.txt</a:t>
            </a:r>
          </a:p>
          <a:p>
            <a:r>
              <a:rPr lang="zh-CN" alt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 manage.py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makemigrations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4170" lvl="1" indent="0"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 manage.py migrate</a:t>
            </a:r>
          </a:p>
          <a:p>
            <a:pPr marL="344170" lvl="1" indent="0"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 manage.py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collectstatic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1907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启动服务</a:t>
            </a:r>
            <a:endParaRPr lang="en-US" altLang="zh-CN" sz="2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95275" lvl="2" indent="0">
              <a:buNone/>
            </a:pP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gunicorn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-w 5 -k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gevent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-b 0.0.0.0:9990 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webchat.wsgi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访问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95275" lvl="2" indent="0"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浏览器访问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http://ip:9990</a:t>
            </a:r>
          </a:p>
          <a:p>
            <a:pPr marL="344170" lvl="1" indent="0"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388" name="Picture 5" descr="https://timgsa.baidu.com/timg?image&amp;quality=80&amp;size=b9999_10000&amp;sec=1488719640273&amp;di=ed02d6b42f579d802a8e99bdbf4ad241&amp;imgtype=0&amp;src=http%3A%2F%2Fm2.quanjing.com%2F2m%2Fikon002%2Fikon-113100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-136525"/>
            <a:ext cx="38100" cy="762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83659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Django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</a:p>
          <a:p>
            <a:pPr marL="344170" lvl="1" indent="0"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一个可以使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开发工作愉快并且高效的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开发框架，能够以最小的代价构建和维护高质量的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1" indent="-342900">
              <a:buFont typeface="Wingdings" pitchFamily="2" charset="2"/>
              <a:buChar char="v"/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框架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95275" lvl="2" indent="0"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软件开发工程师从日常的重复劳动中总结出快速的、模块化的、安全的软件开发模式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1" indent="-342900">
              <a:buFont typeface="Wingdings" pitchFamily="2" charset="2"/>
              <a:buChar char="v"/>
              <a:defRPr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语言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95275" lvl="2" indent="0"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</a:p>
          <a:p>
            <a:pPr marL="342900" lvl="1" indent="-342900">
              <a:buFont typeface="Wingdings" pitchFamily="2" charset="2"/>
              <a:buChar char="v"/>
              <a:defRPr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思想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95275" lvl="2" indent="0"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MVC</a:t>
            </a:r>
          </a:p>
          <a:p>
            <a:pPr marL="295275" lvl="2" indent="0"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ORM</a:t>
            </a:r>
          </a:p>
          <a:p>
            <a:pPr marL="295275" lvl="2" indent="0">
              <a:buFont typeface="Wingdings" pitchFamily="2" charset="2"/>
              <a:buNone/>
              <a:defRPr/>
            </a:pPr>
            <a:endParaRPr lang="en-US" altLang="zh-CN" sz="2200" b="0" dirty="0"/>
          </a:p>
          <a:p>
            <a:pPr>
              <a:defRPr/>
            </a:pPr>
            <a:endParaRPr lang="zh-CN" altLang="en-US" dirty="0"/>
          </a:p>
        </p:txBody>
      </p:sp>
      <p:pic>
        <p:nvPicPr>
          <p:cNvPr id="21508" name="Picture 8" descr="https://timgsa.baidu.com/timg?image&amp;quality=80&amp;size=b9999_10000&amp;sec=1487701699902&amp;di=6305df8d67440ddfd1556362e8551631&amp;imgtype=0&amp;src=http%3A%2F%2Fstatic.open-open.com%2Fnews%2FuploadImg%2F20160504%2F20160504094907_2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671888"/>
            <a:ext cx="19304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70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MVC</a:t>
            </a:r>
            <a:endParaRPr lang="zh-CN" altLang="en-US" smtClean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model</a:t>
            </a:r>
          </a:p>
          <a:p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view</a:t>
            </a:r>
          </a:p>
          <a:p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控制器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controller</a:t>
            </a:r>
          </a:p>
          <a:p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</p:txBody>
      </p:sp>
      <p:pic>
        <p:nvPicPr>
          <p:cNvPr id="22532" name="Picture 2" descr="https://imgsa.baidu.com/baike/c0%3Dbaike80%2C5%2C5%2C80%2C26/sign=7948cf4dbf096b63951456026d5aec21/b03533fa828ba61edbddc04d4034970a304e59a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28" y="1143000"/>
            <a:ext cx="551497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6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在</a:t>
            </a:r>
            <a:r>
              <a:rPr lang="en-US" altLang="zh-CN" smtClean="0"/>
              <a:t>Django</a:t>
            </a:r>
            <a:r>
              <a:rPr lang="zh-CN" altLang="en-US" smtClean="0"/>
              <a:t>中的</a:t>
            </a:r>
            <a:r>
              <a:rPr lang="en-US" altLang="zh-CN" smtClean="0"/>
              <a:t>MTV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Model </a:t>
            </a:r>
            <a:endParaRPr lang="en-US" altLang="zh-CN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进行业务逻辑判断和数据存取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模板 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Template</a:t>
            </a:r>
          </a:p>
          <a:p>
            <a:pPr lvl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将数据展示给用户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 </a:t>
            </a:r>
            <a:r>
              <a:rPr lang="en-US" altLang="zh-CN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View</a:t>
            </a:r>
          </a:p>
          <a:p>
            <a:pPr lvl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将用户请求数据传递给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Model</a:t>
            </a:r>
          </a:p>
          <a:p>
            <a:pPr lvl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Model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返回的数据传递给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Template</a:t>
            </a:r>
          </a:p>
          <a:p>
            <a:pPr marL="342900" lvl="1" indent="-342900">
              <a:buFont typeface="Wingdings" pitchFamily="2" charset="2"/>
              <a:buChar char="v"/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URLS</a:t>
            </a:r>
          </a:p>
          <a:p>
            <a:pPr marL="638175" lvl="2" indent="-342900">
              <a:buFont typeface="Wingdings" pitchFamily="2" charset="2"/>
              <a:buChar char="v"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用于配置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view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处理对应关系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89280" lvl="3" indent="0"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注：</a:t>
            </a:r>
            <a:r>
              <a:rPr lang="en-US" altLang="zh-CN" sz="20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url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都使用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结尾配置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defRPr/>
            </a:pPr>
            <a:endParaRPr lang="en-US" altLang="zh-CN" dirty="0" smtClean="0"/>
          </a:p>
          <a:p>
            <a:pPr lvl="1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44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Network">
  <a:themeElements>
    <a:clrScheme name="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B8989"/>
      </a:accent6>
      <a:hlink>
        <a:srgbClr val="7E9CE8"/>
      </a:hlink>
      <a:folHlink>
        <a:srgbClr val="D8D8E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Network">
  <a:themeElements>
    <a:clrScheme name="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B8989"/>
      </a:accent6>
      <a:hlink>
        <a:srgbClr val="7E9CE8"/>
      </a:hlink>
      <a:folHlink>
        <a:srgbClr val="D8D8E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927</TotalTime>
  <Words>1538</Words>
  <Application>Microsoft Office PowerPoint</Application>
  <PresentationFormat>全屏显示(4:3)</PresentationFormat>
  <Paragraphs>272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2" baseType="lpstr">
      <vt:lpstr>2_Network</vt:lpstr>
      <vt:lpstr>3_Network</vt:lpstr>
      <vt:lpstr>Django WebSocket Redis 在线聊天室</vt:lpstr>
      <vt:lpstr>课前注意事项</vt:lpstr>
      <vt:lpstr>分享内容</vt:lpstr>
      <vt:lpstr>演示</vt:lpstr>
      <vt:lpstr>演示</vt:lpstr>
      <vt:lpstr>演示</vt:lpstr>
      <vt:lpstr>Django</vt:lpstr>
      <vt:lpstr>MVC</vt:lpstr>
      <vt:lpstr>在Django中的MTV</vt:lpstr>
      <vt:lpstr>ORM</vt:lpstr>
      <vt:lpstr>Mail</vt:lpstr>
      <vt:lpstr>Session &amp; Cookie</vt:lpstr>
      <vt:lpstr>Websocket</vt:lpstr>
      <vt:lpstr>Websocket</vt:lpstr>
      <vt:lpstr>Websocket</vt:lpstr>
      <vt:lpstr>Websocket</vt:lpstr>
      <vt:lpstr>Websocket</vt:lpstr>
      <vt:lpstr>dwebsocket</vt:lpstr>
      <vt:lpstr>dwebsocket</vt:lpstr>
      <vt:lpstr>redis</vt:lpstr>
      <vt:lpstr>redis</vt:lpstr>
      <vt:lpstr>代码解读（代码结构）</vt:lpstr>
      <vt:lpstr>代码解读(项目启动)</vt:lpstr>
      <vt:lpstr>代码解读(项目启动)</vt:lpstr>
      <vt:lpstr>代码解读(项目启动)</vt:lpstr>
      <vt:lpstr>代码解读(项目启动)</vt:lpstr>
      <vt:lpstr>代码解读(用户认证流程)</vt:lpstr>
      <vt:lpstr>代码解读(用户认证流程)</vt:lpstr>
      <vt:lpstr>代码解读(用户认证流程)</vt:lpstr>
      <vt:lpstr>代码解读(用户认证流程)</vt:lpstr>
      <vt:lpstr>代码解读(用户认证流程)</vt:lpstr>
      <vt:lpstr>代码解读(websocket处理流程)</vt:lpstr>
      <vt:lpstr>代码解读(websocket处理流程)</vt:lpstr>
      <vt:lpstr>代码解读(websocket处理流程)</vt:lpstr>
      <vt:lpstr>代码解读(websocket处理流程)</vt:lpstr>
      <vt:lpstr>代码解读(websocket处理流程)</vt:lpstr>
      <vt:lpstr>代码解读(退出登录流程)</vt:lpstr>
      <vt:lpstr>扩展</vt:lpstr>
      <vt:lpstr>探讨环节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吴科</dc:creator>
  <cp:lastModifiedBy>吴科</cp:lastModifiedBy>
  <cp:revision>1753</cp:revision>
  <dcterms:created xsi:type="dcterms:W3CDTF">2015-10-13T02:33:00Z</dcterms:created>
  <dcterms:modified xsi:type="dcterms:W3CDTF">2018-12-11T04:12:22Z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2052-10.1.0.7520</vt:lpwstr>
  </property>
</Properties>
</file>